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2"/>
  </p:notesMasterIdLst>
  <p:sldIdLst>
    <p:sldId id="4536" r:id="rId2"/>
    <p:sldId id="328" r:id="rId3"/>
    <p:sldId id="4576" r:id="rId4"/>
    <p:sldId id="4001" r:id="rId5"/>
    <p:sldId id="4653" r:id="rId6"/>
    <p:sldId id="434" r:id="rId7"/>
    <p:sldId id="327" r:id="rId8"/>
    <p:sldId id="4182" r:id="rId9"/>
    <p:sldId id="415" r:id="rId10"/>
    <p:sldId id="383" r:id="rId11"/>
    <p:sldId id="430" r:id="rId12"/>
    <p:sldId id="1113" r:id="rId13"/>
    <p:sldId id="400" r:id="rId14"/>
    <p:sldId id="1072" r:id="rId15"/>
    <p:sldId id="389" r:id="rId16"/>
    <p:sldId id="4087" r:id="rId17"/>
    <p:sldId id="1107" r:id="rId18"/>
    <p:sldId id="413" r:id="rId19"/>
    <p:sldId id="382" r:id="rId20"/>
    <p:sldId id="4094" r:id="rId21"/>
    <p:sldId id="1122" r:id="rId22"/>
    <p:sldId id="1108" r:id="rId23"/>
    <p:sldId id="4156" r:id="rId24"/>
    <p:sldId id="4086" r:id="rId25"/>
    <p:sldId id="4088" r:id="rId26"/>
    <p:sldId id="433" r:id="rId27"/>
    <p:sldId id="1120" r:id="rId28"/>
    <p:sldId id="1121" r:id="rId29"/>
    <p:sldId id="420" r:id="rId30"/>
    <p:sldId id="402" r:id="rId31"/>
    <p:sldId id="432" r:id="rId32"/>
    <p:sldId id="390" r:id="rId33"/>
    <p:sldId id="1110" r:id="rId34"/>
    <p:sldId id="1119" r:id="rId35"/>
    <p:sldId id="1116" r:id="rId36"/>
    <p:sldId id="1118" r:id="rId37"/>
    <p:sldId id="4585" r:id="rId38"/>
    <p:sldId id="394" r:id="rId39"/>
    <p:sldId id="4090" r:id="rId40"/>
    <p:sldId id="4091" r:id="rId41"/>
    <p:sldId id="422" r:id="rId42"/>
    <p:sldId id="4153" r:id="rId43"/>
    <p:sldId id="4155" r:id="rId44"/>
    <p:sldId id="4092" r:id="rId45"/>
    <p:sldId id="4093" r:id="rId46"/>
    <p:sldId id="384" r:id="rId47"/>
    <p:sldId id="427" r:id="rId48"/>
    <p:sldId id="1076" r:id="rId49"/>
    <p:sldId id="450" r:id="rId50"/>
    <p:sldId id="449" r:id="rId51"/>
    <p:sldId id="438" r:id="rId52"/>
    <p:sldId id="385" r:id="rId53"/>
    <p:sldId id="452" r:id="rId54"/>
    <p:sldId id="262" r:id="rId55"/>
    <p:sldId id="266" r:id="rId56"/>
    <p:sldId id="1090" r:id="rId57"/>
    <p:sldId id="1114" r:id="rId58"/>
    <p:sldId id="368" r:id="rId59"/>
    <p:sldId id="4620" r:id="rId60"/>
    <p:sldId id="4654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19E0E5"/>
    <a:srgbClr val="1389B3"/>
    <a:srgbClr val="FAF7F0"/>
    <a:srgbClr val="2B4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 autoAdjust="0"/>
    <p:restoredTop sz="90849" autoAdjust="0"/>
  </p:normalViewPr>
  <p:slideViewPr>
    <p:cSldViewPr snapToGrid="0" snapToObjects="1">
      <p:cViewPr varScale="1">
        <p:scale>
          <a:sx n="64" d="100"/>
          <a:sy n="64" d="100"/>
        </p:scale>
        <p:origin x="75" y="1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https://ww2.arb.ca.gov/ghg-inventory-data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https://berkeleyearth.org/temperature-city-list/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erkeleyearth.org/temperature-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legation.org/delivered_presentations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dirty="0">
                <a:solidFill>
                  <a:schemeClr val="tx2"/>
                </a:solidFill>
              </a:rPr>
              <a:t>Spring/</a:t>
            </a:r>
            <a:r>
              <a:rPr lang="en-US" sz="3600">
                <a:solidFill>
                  <a:schemeClr val="tx2"/>
                </a:solidFill>
              </a:rPr>
              <a:t>Summer 2024</a:t>
            </a:r>
            <a:endParaRPr lang="en-US" sz="3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Kentucky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Host: Geoffrey </a:t>
            </a:r>
            <a:r>
              <a:rPr lang="en-US" sz="3100" dirty="0">
                <a:solidFill>
                  <a:schemeClr val="tx2"/>
                </a:solidFill>
              </a:rPr>
              <a:t>Woglom, Ph.D. (grwoglom@gmail.com)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27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2" descr="Mauna Loa CO2">
            <a:extLst>
              <a:ext uri="{FF2B5EF4-FFF2-40B4-BE49-F238E27FC236}">
                <a16:creationId xmlns:a16="http://schemas.microsoft.com/office/drawing/2014/main" id="{FD520FA8-EAD2-4520-BFF3-3FE520572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69" y="923767"/>
            <a:ext cx="7220262" cy="54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https://berkeleyearth.org/temperature-city-list/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the Lexington area!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E8FCD-7B39-45F6-B246-46D42A0E0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927" y="1115291"/>
            <a:ext cx="7117830" cy="4001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DBA80B-3A65-46CA-8936-5625D3A62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596" y="5208059"/>
            <a:ext cx="6415791" cy="10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Old EPA estimate: ~$51 per metric ton of CO</a:t>
            </a:r>
            <a:r>
              <a:rPr lang="en-US" baseline="-25000" dirty="0"/>
              <a:t>2</a:t>
            </a: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New estimate: $190!</a:t>
            </a:r>
          </a:p>
          <a:p>
            <a:r>
              <a:rPr lang="en-US" dirty="0"/>
              <a:t>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9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18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43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645A6D-45DE-4B0A-A036-07035E7B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38" y="1561611"/>
            <a:ext cx="5601324" cy="49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(6/03): Economic Update (Geoffrey Woglom, Amherst College)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(6/10):  Federal Debt and Deficits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(6/17): Trade and Globalization (Avik Chakrabarti, Univ. Wisconsin- Milwaukee)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(6/24): International Institutions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(7/1):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(7/8): Is College Worth It (Geoffrey Woglom, Amherst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70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0EFFE-3735-4B36-9D64-919020B1C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8" y="1321880"/>
            <a:ext cx="11697324" cy="46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2013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Passed in 2006</a:t>
            </a:r>
          </a:p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EE15F-E40C-4CCE-AC9B-9D3034BEA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01" y="1460856"/>
            <a:ext cx="8697798" cy="5067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nges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406397" y="1630837"/>
            <a:ext cx="0" cy="417751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699951" y="132719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3F13F-B490-0C98-3091-CB370E17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3074" name="Picture 2" descr="Those with a graduate degree account for over one-half of student debt">
            <a:extLst>
              <a:ext uri="{FF2B5EF4-FFF2-40B4-BE49-F238E27FC236}">
                <a16:creationId xmlns:a16="http://schemas.microsoft.com/office/drawing/2014/main" id="{B9EA3C50-449B-6A08-2767-A72A1806EC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" y="1432583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FA4938-E2EF-8C58-BB1E-5A17D61E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 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tu</a:t>
            </a:r>
            <a:r>
              <a:rPr lang="en-US" dirty="0"/>
              <a:t>dent Debt Facts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E3AB0465-A690-5EC3-1D1B-DFE852B6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870" y="1796387"/>
            <a:ext cx="7398130" cy="3511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CF8B9-6D3A-00BC-1BC8-63A345B73897}"/>
              </a:ext>
            </a:extLst>
          </p:cNvPr>
          <p:cNvSpPr txBox="1"/>
          <p:nvPr/>
        </p:nvSpPr>
        <p:spPr>
          <a:xfrm>
            <a:off x="4965539" y="6412788"/>
            <a:ext cx="651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https://educationdata.org/student-loan-debt-statistics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3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Kentucky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July 1, 2024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73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010" y="1570730"/>
            <a:ext cx="10697980" cy="4351338"/>
          </a:xfrm>
        </p:spPr>
        <p:txBody>
          <a:bodyPr/>
          <a:lstStyle/>
          <a:p>
            <a:r>
              <a:rPr lang="en-US" dirty="0"/>
              <a:t>Please submit questions of clarification in the chat or raise your hand.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can have a verbal Q&amp;A at the end of the presentation.</a:t>
            </a:r>
          </a:p>
          <a:p>
            <a:r>
              <a:rPr lang="en-US" dirty="0"/>
              <a:t>Slides will be available from the NEED website soon (</a:t>
            </a:r>
            <a:r>
              <a:rPr lang="en-US" dirty="0">
                <a:hlinkClick r:id="rId2"/>
              </a:rPr>
              <a:t>https://needelegation.org/delivered_presentations.php</a:t>
            </a:r>
            <a:r>
              <a:rPr lang="en-US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16045</TotalTime>
  <Words>2694</Words>
  <Application>Microsoft Office PowerPoint</Application>
  <PresentationFormat>Widescreen</PresentationFormat>
  <Paragraphs>389</Paragraphs>
  <Slides>60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Courier New</vt:lpstr>
      <vt:lpstr>Times New Roman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 Course Outline</vt:lpstr>
      <vt:lpstr>Climate Change Economics Sarah Jacobson, Ph.D. Williams College</vt:lpstr>
      <vt:lpstr>Credits and Disclaimer</vt:lpstr>
      <vt:lpstr>Submitting Questions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2022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2013</vt:lpstr>
      <vt:lpstr>California’s AB32: Global Warming Solutions</vt:lpstr>
      <vt:lpstr>Changes in California GDP, Population, and  GHG Emissions since 2000</vt:lpstr>
      <vt:lpstr>Projected trends in California’s emissions</vt:lpstr>
      <vt:lpstr> Summary</vt:lpstr>
      <vt:lpstr>    Student Debt Facts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Jacobson</cp:lastModifiedBy>
  <cp:revision>393</cp:revision>
  <cp:lastPrinted>2022-10-19T20:45:52Z</cp:lastPrinted>
  <dcterms:created xsi:type="dcterms:W3CDTF">2017-05-03T22:30:38Z</dcterms:created>
  <dcterms:modified xsi:type="dcterms:W3CDTF">2024-06-29T23:29:19Z</dcterms:modified>
</cp:coreProperties>
</file>